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4" d="100"/>
          <a:sy n="114" d="100"/>
        </p:scale>
        <p:origin x="414" y="10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microsoft.com/office/2015/10/relationships/revisionInfo" Target="revisionInfo.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1100051" y="4455620"/>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64940E24-B3A3-4F72-B25D-B3421A9C28E1}" type="datetimeFigureOut">
              <a:rPr lang="en-US" smtClean="0"/>
              <a:t>4/30/2017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D57345E-C1D8-4D7D-A7DD-6461E7C54D1C}" type="slidenum">
              <a:rPr lang="en-US" smtClean="0"/>
              <a:t>‹#›</a:t>
            </a:fld>
            <a:endParaRPr lang="en-US"/>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3237694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4940E24-B3A3-4F72-B25D-B3421A9C28E1}" type="datetimeFigureOut">
              <a:rPr lang="en-US" smtClean="0"/>
              <a:t>4/30/2017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D57345E-C1D8-4D7D-A7DD-6461E7C54D1C}" type="slidenum">
              <a:rPr lang="en-US" smtClean="0"/>
              <a:t>‹#›</a:t>
            </a:fld>
            <a:endParaRPr lang="en-US"/>
          </a:p>
        </p:txBody>
      </p:sp>
    </p:spTree>
    <p:extLst>
      <p:ext uri="{BB962C8B-B14F-4D97-AF65-F5344CB8AC3E}">
        <p14:creationId xmlns:p14="http://schemas.microsoft.com/office/powerpoint/2010/main" val="147952944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4778"/>
            <a:ext cx="2628900" cy="5757421"/>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414778"/>
            <a:ext cx="7734300" cy="5757422"/>
          </a:xfrm>
        </p:spPr>
        <p:txBody>
          <a:bodyPr vert="eaVert" lIns="45720" tIns="0" rIns="45720" bIns="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4940E24-B3A3-4F72-B25D-B3421A9C28E1}" type="datetimeFigureOut">
              <a:rPr lang="en-US" smtClean="0"/>
              <a:t>4/30/2017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D57345E-C1D8-4D7D-A7DD-6461E7C54D1C}" type="slidenum">
              <a:rPr lang="en-US" smtClean="0"/>
              <a:t>‹#›</a:t>
            </a:fld>
            <a:endParaRPr lang="en-US"/>
          </a:p>
        </p:txBody>
      </p:sp>
    </p:spTree>
    <p:extLst>
      <p:ext uri="{BB962C8B-B14F-4D97-AF65-F5344CB8AC3E}">
        <p14:creationId xmlns:p14="http://schemas.microsoft.com/office/powerpoint/2010/main" val="34505740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4940E24-B3A3-4F72-B25D-B3421A9C28E1}" type="datetimeFigureOut">
              <a:rPr lang="en-US" smtClean="0"/>
              <a:t>4/30/2017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D57345E-C1D8-4D7D-A7DD-6461E7C54D1C}" type="slidenum">
              <a:rPr lang="en-US" smtClean="0"/>
              <a:t>‹#›</a:t>
            </a:fld>
            <a:endParaRPr lang="en-US"/>
          </a:p>
        </p:txBody>
      </p:sp>
    </p:spTree>
    <p:extLst>
      <p:ext uri="{BB962C8B-B14F-4D97-AF65-F5344CB8AC3E}">
        <p14:creationId xmlns:p14="http://schemas.microsoft.com/office/powerpoint/2010/main" val="310338500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64940E24-B3A3-4F72-B25D-B3421A9C28E1}" type="datetimeFigureOut">
              <a:rPr lang="en-US" smtClean="0"/>
              <a:t>4/30/2017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D57345E-C1D8-4D7D-A7DD-6461E7C54D1C}" type="slidenum">
              <a:rPr lang="en-US" smtClean="0"/>
              <a:t>‹#›</a:t>
            </a:fld>
            <a:endParaRPr lang="en-US"/>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9156622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097279" y="1845734"/>
            <a:ext cx="4937760" cy="402336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17920" y="1845735"/>
            <a:ext cx="4937760" cy="402336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64940E24-B3A3-4F72-B25D-B3421A9C28E1}" type="datetimeFigureOut">
              <a:rPr lang="en-US" smtClean="0"/>
              <a:t>4/30/2017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D57345E-C1D8-4D7D-A7DD-6461E7C54D1C}" type="slidenum">
              <a:rPr lang="en-US" smtClean="0"/>
              <a:t>‹#›</a:t>
            </a:fld>
            <a:endParaRPr lang="en-US"/>
          </a:p>
        </p:txBody>
      </p:sp>
    </p:spTree>
    <p:extLst>
      <p:ext uri="{BB962C8B-B14F-4D97-AF65-F5344CB8AC3E}">
        <p14:creationId xmlns:p14="http://schemas.microsoft.com/office/powerpoint/2010/main" val="281299978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097280" y="2582334"/>
            <a:ext cx="4937760" cy="33782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217920" y="2582334"/>
            <a:ext cx="4937760" cy="33782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64940E24-B3A3-4F72-B25D-B3421A9C28E1}" type="datetimeFigureOut">
              <a:rPr lang="en-US" smtClean="0"/>
              <a:t>4/30/2017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D57345E-C1D8-4D7D-A7DD-6461E7C54D1C}" type="slidenum">
              <a:rPr lang="en-US" smtClean="0"/>
              <a:t>‹#›</a:t>
            </a:fld>
            <a:endParaRPr lang="en-US"/>
          </a:p>
        </p:txBody>
      </p:sp>
    </p:spTree>
    <p:extLst>
      <p:ext uri="{BB962C8B-B14F-4D97-AF65-F5344CB8AC3E}">
        <p14:creationId xmlns:p14="http://schemas.microsoft.com/office/powerpoint/2010/main" val="52611967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64940E24-B3A3-4F72-B25D-B3421A9C28E1}" type="datetimeFigureOut">
              <a:rPr lang="en-US" smtClean="0"/>
              <a:t>4/30/2017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D57345E-C1D8-4D7D-A7DD-6461E7C54D1C}" type="slidenum">
              <a:rPr lang="en-US" smtClean="0"/>
              <a:t>‹#›</a:t>
            </a:fld>
            <a:endParaRPr lang="en-US"/>
          </a:p>
        </p:txBody>
      </p:sp>
    </p:spTree>
    <p:extLst>
      <p:ext uri="{BB962C8B-B14F-4D97-AF65-F5344CB8AC3E}">
        <p14:creationId xmlns:p14="http://schemas.microsoft.com/office/powerpoint/2010/main" val="308600945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64940E24-B3A3-4F72-B25D-B3421A9C28E1}" type="datetimeFigureOut">
              <a:rPr lang="en-US" smtClean="0"/>
              <a:t>4/30/2017</a:t>
            </a:fld>
            <a:endParaRPr lang="en-US"/>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en-US"/>
          </a:p>
        </p:txBody>
      </p:sp>
      <p:sp>
        <p:nvSpPr>
          <p:cNvPr id="9" name="Slide Number Placeholder 8"/>
          <p:cNvSpPr>
            <a:spLocks noGrp="1"/>
          </p:cNvSpPr>
          <p:nvPr>
            <p:ph type="sldNum" sz="quarter" idx="12"/>
          </p:nvPr>
        </p:nvSpPr>
        <p:spPr/>
        <p:txBody>
          <a:bodyPr/>
          <a:lstStyle/>
          <a:p>
            <a:fld id="{1D57345E-C1D8-4D7D-A7DD-6461E7C54D1C}" type="slidenum">
              <a:rPr lang="en-US" smtClean="0"/>
              <a:t>‹#›</a:t>
            </a:fld>
            <a:endParaRPr lang="en-US"/>
          </a:p>
        </p:txBody>
      </p:sp>
    </p:spTree>
    <p:extLst>
      <p:ext uri="{BB962C8B-B14F-4D97-AF65-F5344CB8AC3E}">
        <p14:creationId xmlns:p14="http://schemas.microsoft.com/office/powerpoint/2010/main" val="217931733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fld id="{64940E24-B3A3-4F72-B25D-B3421A9C28E1}" type="datetimeFigureOut">
              <a:rPr lang="en-US" smtClean="0"/>
              <a:t>4/30/2017</a:t>
            </a:fld>
            <a:endParaRPr lang="en-US"/>
          </a:p>
        </p:txBody>
      </p:sp>
      <p:sp>
        <p:nvSpPr>
          <p:cNvPr id="6" name="Footer Placeholder 5"/>
          <p:cNvSpPr>
            <a:spLocks noGrp="1"/>
          </p:cNvSpPr>
          <p:nvPr>
            <p:ph type="ftr" sz="quarter" idx="11"/>
          </p:nvPr>
        </p:nvSpPr>
        <p:spPr>
          <a:xfrm>
            <a:off x="4800600" y="6459785"/>
            <a:ext cx="4648200" cy="365125"/>
          </a:xfrm>
        </p:spPr>
        <p:txBody>
          <a:bodyPr/>
          <a:lstStyle>
            <a:lvl1pPr algn="l">
              <a:defRPr>
                <a:solidFill>
                  <a:schemeClr val="tx2"/>
                </a:solidFill>
              </a:defRPr>
            </a:lvl1pPr>
          </a:lstStyle>
          <a:p>
            <a:endParaRPr lang="en-US"/>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1D57345E-C1D8-4D7D-A7DD-6461E7C54D1C}" type="slidenum">
              <a:rPr lang="en-US" smtClean="0"/>
              <a:t>‹#›</a:t>
            </a:fld>
            <a:endParaRPr lang="en-US"/>
          </a:p>
        </p:txBody>
      </p:sp>
    </p:spTree>
    <p:extLst>
      <p:ext uri="{BB962C8B-B14F-4D97-AF65-F5344CB8AC3E}">
        <p14:creationId xmlns:p14="http://schemas.microsoft.com/office/powerpoint/2010/main" val="76168966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4953000"/>
            <a:ext cx="12188825"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264" cy="822960"/>
          </a:xfrm>
        </p:spPr>
        <p:txBody>
          <a:bodyPr lIns="91440" tIns="0" rIns="91440" bIns="0" anchor="b">
            <a:noAutofit/>
          </a:bodyPr>
          <a:lstStyle>
            <a:lvl1pPr>
              <a:defRPr sz="3600" b="0">
                <a:solidFill>
                  <a:srgbClr val="FFFFFF"/>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15" y="0"/>
            <a:ext cx="12191985" cy="4915076"/>
          </a:xfrm>
          <a:blipFill>
            <a:blip r:embed="rId2"/>
            <a:stretch>
              <a:fillRect/>
            </a:stretch>
          </a:blipFill>
        </p:spPr>
        <p:txBody>
          <a:bodyPr lIns="457200" tIns="457200" anchor="t"/>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097280" y="5907023"/>
            <a:ext cx="10113264"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64940E24-B3A3-4F72-B25D-B3421A9C28E1}" type="datetimeFigureOut">
              <a:rPr lang="en-US" smtClean="0"/>
              <a:t>4/30/2017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D57345E-C1D8-4D7D-A7DD-6461E7C54D1C}" type="slidenum">
              <a:rPr lang="en-US" smtClean="0"/>
              <a:t>‹#›</a:t>
            </a:fld>
            <a:endParaRPr lang="en-US"/>
          </a:p>
        </p:txBody>
      </p:sp>
    </p:spTree>
    <p:extLst>
      <p:ext uri="{BB962C8B-B14F-4D97-AF65-F5344CB8AC3E}">
        <p14:creationId xmlns:p14="http://schemas.microsoft.com/office/powerpoint/2010/main" val="9783990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0" y="6334316"/>
            <a:ext cx="12192001" cy="659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fld id="{64940E24-B3A3-4F72-B25D-B3421A9C28E1}" type="datetimeFigureOut">
              <a:rPr lang="en-US" smtClean="0"/>
              <a:t>4/30/2017</a:t>
            </a:fld>
            <a:endParaRPr lang="en-US"/>
          </a:p>
        </p:txBody>
      </p:sp>
      <p:sp>
        <p:nvSpPr>
          <p:cNvPr id="5" name="Footer Placeholder 4"/>
          <p:cNvSpPr>
            <a:spLocks noGrp="1"/>
          </p:cNvSpPr>
          <p:nvPr>
            <p:ph type="ftr" sz="quarter" idx="3"/>
          </p:nvPr>
        </p:nvSpPr>
        <p:spPr>
          <a:xfrm>
            <a:off x="3686185" y="6459785"/>
            <a:ext cx="4822804"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en-US"/>
          </a:p>
        </p:txBody>
      </p:sp>
      <p:sp>
        <p:nvSpPr>
          <p:cNvPr id="6" name="Slide Number Placeholder 5"/>
          <p:cNvSpPr>
            <a:spLocks noGrp="1"/>
          </p:cNvSpPr>
          <p:nvPr>
            <p:ph type="sldNum" sz="quarter" idx="4"/>
          </p:nvPr>
        </p:nvSpPr>
        <p:spPr>
          <a:xfrm>
            <a:off x="9900458" y="6459785"/>
            <a:ext cx="1312025" cy="365125"/>
          </a:xfrm>
          <a:prstGeom prst="rect">
            <a:avLst/>
          </a:prstGeom>
        </p:spPr>
        <p:txBody>
          <a:bodyPr vert="horz" lIns="91440" tIns="45720" rIns="91440" bIns="45720" rtlCol="0" anchor="ctr"/>
          <a:lstStyle>
            <a:lvl1pPr algn="r">
              <a:defRPr sz="1050">
                <a:solidFill>
                  <a:srgbClr val="FFFFFF"/>
                </a:solidFill>
              </a:defRPr>
            </a:lvl1pPr>
          </a:lstStyle>
          <a:p>
            <a:fld id="{1D57345E-C1D8-4D7D-A7DD-6461E7C54D1C}" type="slidenum">
              <a:rPr lang="en-US" smtClean="0"/>
              <a:t>‹#›</a:t>
            </a:fld>
            <a:endParaRPr lang="en-US"/>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4632999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Trademark</a:t>
            </a:r>
          </a:p>
        </p:txBody>
      </p:sp>
      <p:sp>
        <p:nvSpPr>
          <p:cNvPr id="3" name="Subtitle 2"/>
          <p:cNvSpPr>
            <a:spLocks noGrp="1"/>
          </p:cNvSpPr>
          <p:nvPr>
            <p:ph type="subTitle" idx="1"/>
          </p:nvPr>
        </p:nvSpPr>
        <p:spPr/>
        <p:txBody>
          <a:bodyPr/>
          <a:lstStyle/>
          <a:p>
            <a:r>
              <a:rPr lang="en-US" dirty="0"/>
              <a:t>The Economic and Legal Value of Trademark</a:t>
            </a:r>
          </a:p>
        </p:txBody>
      </p:sp>
    </p:spTree>
    <p:extLst>
      <p:ext uri="{BB962C8B-B14F-4D97-AF65-F5344CB8AC3E}">
        <p14:creationId xmlns:p14="http://schemas.microsoft.com/office/powerpoint/2010/main" val="301108236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Trademark</a:t>
            </a:r>
          </a:p>
        </p:txBody>
      </p:sp>
      <p:sp>
        <p:nvSpPr>
          <p:cNvPr id="3" name="Content Placeholder 2"/>
          <p:cNvSpPr>
            <a:spLocks noGrp="1"/>
          </p:cNvSpPr>
          <p:nvPr>
            <p:ph idx="1"/>
          </p:nvPr>
        </p:nvSpPr>
        <p:spPr/>
        <p:txBody>
          <a:bodyPr>
            <a:normAutofit/>
          </a:bodyPr>
          <a:lstStyle/>
          <a:p>
            <a:pPr>
              <a:buFont typeface="Wingdings" panose="05000000000000000000" pitchFamily="2" charset="2"/>
              <a:buChar char="Ø"/>
            </a:pPr>
            <a:r>
              <a:rPr lang="en-US" sz="2800" dirty="0"/>
              <a:t>An Intellectual Property Right</a:t>
            </a:r>
          </a:p>
          <a:p>
            <a:pPr>
              <a:buFont typeface="Wingdings" panose="05000000000000000000" pitchFamily="2" charset="2"/>
              <a:buChar char="Ø"/>
            </a:pPr>
            <a:r>
              <a:rPr lang="en-US" sz="2800" dirty="0"/>
              <a:t>Granted by the government to an individual or business that uses a distinctive name, symbol or device</a:t>
            </a:r>
          </a:p>
          <a:p>
            <a:pPr>
              <a:buFont typeface="Wingdings" panose="05000000000000000000" pitchFamily="2" charset="2"/>
              <a:buChar char="Ø"/>
            </a:pPr>
            <a:r>
              <a:rPr lang="en-US" sz="2800" dirty="0"/>
              <a:t>To distinguish its goods or service from those of another business.</a:t>
            </a:r>
          </a:p>
        </p:txBody>
      </p:sp>
    </p:spTree>
    <p:extLst>
      <p:ext uri="{BB962C8B-B14F-4D97-AF65-F5344CB8AC3E}">
        <p14:creationId xmlns:p14="http://schemas.microsoft.com/office/powerpoint/2010/main" val="32142919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Purposes of Trademarks</a:t>
            </a:r>
          </a:p>
        </p:txBody>
      </p:sp>
      <p:sp>
        <p:nvSpPr>
          <p:cNvPr id="3" name="Content Placeholder 2"/>
          <p:cNvSpPr>
            <a:spLocks noGrp="1"/>
          </p:cNvSpPr>
          <p:nvPr>
            <p:ph idx="1"/>
          </p:nvPr>
        </p:nvSpPr>
        <p:spPr/>
        <p:txBody>
          <a:bodyPr>
            <a:normAutofit/>
          </a:bodyPr>
          <a:lstStyle/>
          <a:p>
            <a:pPr>
              <a:buFont typeface="Wingdings" panose="05000000000000000000" pitchFamily="2" charset="2"/>
              <a:buChar char="Ø"/>
            </a:pPr>
            <a:r>
              <a:rPr lang="en-US" sz="2800" dirty="0"/>
              <a:t>Identify and distinguish the source of a good or service from those of others</a:t>
            </a:r>
          </a:p>
          <a:p>
            <a:pPr>
              <a:buFont typeface="Wingdings" panose="05000000000000000000" pitchFamily="2" charset="2"/>
              <a:buChar char="Ø"/>
            </a:pPr>
            <a:r>
              <a:rPr lang="en-US" sz="2800" dirty="0"/>
              <a:t>Prevent confusion and/or deception to the consumer who thinks they are purchasing the good of one entity, but are purchasing another</a:t>
            </a:r>
          </a:p>
          <a:p>
            <a:pPr>
              <a:buFont typeface="Wingdings" panose="05000000000000000000" pitchFamily="2" charset="2"/>
              <a:buChar char="Ø"/>
            </a:pPr>
            <a:r>
              <a:rPr lang="en-US" sz="2800" dirty="0"/>
              <a:t>Protect the producer of the goods and/or service by insuring that the producer can guard the reputation and quality of the product or service</a:t>
            </a:r>
          </a:p>
        </p:txBody>
      </p:sp>
    </p:spTree>
    <p:extLst>
      <p:ext uri="{BB962C8B-B14F-4D97-AF65-F5344CB8AC3E}">
        <p14:creationId xmlns:p14="http://schemas.microsoft.com/office/powerpoint/2010/main" val="55366759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Trademarks as Branding</a:t>
            </a:r>
          </a:p>
        </p:txBody>
      </p:sp>
      <p:sp>
        <p:nvSpPr>
          <p:cNvPr id="3" name="Content Placeholder 2"/>
          <p:cNvSpPr>
            <a:spLocks noGrp="1"/>
          </p:cNvSpPr>
          <p:nvPr>
            <p:ph idx="1"/>
          </p:nvPr>
        </p:nvSpPr>
        <p:spPr/>
        <p:txBody>
          <a:bodyPr>
            <a:normAutofit/>
          </a:bodyPr>
          <a:lstStyle/>
          <a:p>
            <a:pPr>
              <a:buFont typeface="Wingdings" panose="05000000000000000000" pitchFamily="2" charset="2"/>
              <a:buChar char="Ø"/>
            </a:pPr>
            <a:r>
              <a:rPr lang="en-US" sz="2800" dirty="0"/>
              <a:t>Trademarks serve to represent the source’s quality of work and design. </a:t>
            </a:r>
          </a:p>
          <a:p>
            <a:pPr>
              <a:buFont typeface="Wingdings" panose="05000000000000000000" pitchFamily="2" charset="2"/>
              <a:buChar char="Ø"/>
            </a:pPr>
            <a:r>
              <a:rPr lang="en-US" sz="2800" dirty="0"/>
              <a:t>Example: Nike’s swoosh logo is estimated to be worth as much as 20 billion and is a symbol of Nike’s quality.</a:t>
            </a:r>
          </a:p>
        </p:txBody>
      </p:sp>
    </p:spTree>
    <p:extLst>
      <p:ext uri="{BB962C8B-B14F-4D97-AF65-F5344CB8AC3E}">
        <p14:creationId xmlns:p14="http://schemas.microsoft.com/office/powerpoint/2010/main" val="233468594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Trademarks v. Patents and Copyrights</a:t>
            </a:r>
          </a:p>
        </p:txBody>
      </p:sp>
      <p:sp>
        <p:nvSpPr>
          <p:cNvPr id="3" name="Content Placeholder 2"/>
          <p:cNvSpPr>
            <a:spLocks noGrp="1"/>
          </p:cNvSpPr>
          <p:nvPr>
            <p:ph idx="1"/>
          </p:nvPr>
        </p:nvSpPr>
        <p:spPr/>
        <p:txBody>
          <a:bodyPr>
            <a:normAutofit/>
          </a:bodyPr>
          <a:lstStyle/>
          <a:p>
            <a:pPr>
              <a:buFont typeface="Wingdings" panose="05000000000000000000" pitchFamily="2" charset="2"/>
              <a:buChar char="Ø"/>
            </a:pPr>
            <a:r>
              <a:rPr lang="en-US" sz="2800" dirty="0"/>
              <a:t>Constitution does not expressly grant Congress the right to make trademark law as with the patents and copyright. Source of trademark law for Congress lies in the Commerce Clause of the U.S. Constitution.</a:t>
            </a:r>
          </a:p>
          <a:p>
            <a:pPr>
              <a:buFont typeface="Wingdings" panose="05000000000000000000" pitchFamily="2" charset="2"/>
              <a:buChar char="Ø"/>
            </a:pPr>
            <a:r>
              <a:rPr lang="en-US" sz="2800" dirty="0"/>
              <a:t>Trademarks are not limited in duration like patents and copyrights. The term lasts as long as the trademark is in use.</a:t>
            </a:r>
          </a:p>
          <a:p>
            <a:pPr>
              <a:buFont typeface="Wingdings" panose="05000000000000000000" pitchFamily="2" charset="2"/>
              <a:buChar char="Ø"/>
            </a:pPr>
            <a:r>
              <a:rPr lang="en-US" sz="2800" dirty="0"/>
              <a:t> A trademark cannot exist separate from commercial activity. It is possible, however, for a person to obtain a copyright on a screenplay for example, but never produce it. </a:t>
            </a:r>
          </a:p>
        </p:txBody>
      </p:sp>
    </p:spTree>
    <p:extLst>
      <p:ext uri="{BB962C8B-B14F-4D97-AF65-F5344CB8AC3E}">
        <p14:creationId xmlns:p14="http://schemas.microsoft.com/office/powerpoint/2010/main" val="2789682561"/>
      </p:ext>
    </p:extLst>
  </p:cSld>
  <p:clrMapOvr>
    <a:masterClrMapping/>
  </p:clrMapOvr>
</p:sld>
</file>

<file path=ppt/theme/theme1.xml><?xml version="1.0" encoding="utf-8"?>
<a:theme xmlns:a="http://schemas.openxmlformats.org/drawingml/2006/main" name="Retrospect">
  <a:themeElements>
    <a:clrScheme name="Retrospect">
      <a:dk1>
        <a:srgbClr val="000000"/>
      </a:dk1>
      <a:lt1>
        <a:sysClr val="window" lastClr="FFFFFF"/>
      </a:lt1>
      <a:dk2>
        <a:srgbClr val="637052"/>
      </a:dk2>
      <a:lt2>
        <a:srgbClr val="CCDDEA"/>
      </a:lt2>
      <a:accent1>
        <a:srgbClr val="E48312"/>
      </a:accent1>
      <a:accent2>
        <a:srgbClr val="BD582C"/>
      </a:accent2>
      <a:accent3>
        <a:srgbClr val="865640"/>
      </a:accent3>
      <a:accent4>
        <a:srgbClr val="9B8357"/>
      </a:accent4>
      <a:accent5>
        <a:srgbClr val="C2BC80"/>
      </a:accent5>
      <a:accent6>
        <a:srgbClr val="94A088"/>
      </a:accent6>
      <a:hlink>
        <a:srgbClr val="2998E3"/>
      </a:hlink>
      <a:folHlink>
        <a:srgbClr val="8C8C8C"/>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docProps/app.xml><?xml version="1.0" encoding="utf-8"?>
<Properties xmlns="http://schemas.openxmlformats.org/officeDocument/2006/extended-properties" xmlns:vt="http://schemas.openxmlformats.org/officeDocument/2006/docPropsVTypes">
  <Template>Retrospect</Template>
  <TotalTime>25</TotalTime>
  <Words>249</Words>
  <Application>Microsoft Office PowerPoint</Application>
  <PresentationFormat>Widescreen</PresentationFormat>
  <Paragraphs>17</Paragraphs>
  <Slides>5</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5</vt:i4>
      </vt:variant>
    </vt:vector>
  </HeadingPairs>
  <TitlesOfParts>
    <vt:vector size="9" baseType="lpstr">
      <vt:lpstr>Calibri</vt:lpstr>
      <vt:lpstr>Calibri Light</vt:lpstr>
      <vt:lpstr>Wingdings</vt:lpstr>
      <vt:lpstr>Retrospect</vt:lpstr>
      <vt:lpstr>Trademark</vt:lpstr>
      <vt:lpstr>Trademark</vt:lpstr>
      <vt:lpstr>Purposes of Trademarks</vt:lpstr>
      <vt:lpstr>Trademarks as Branding</vt:lpstr>
      <vt:lpstr>Trademarks v. Patents and Copyrights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Trademark</dc:title>
  <dc:creator>Dana Nasser</dc:creator>
  <cp:lastModifiedBy>Dana Nasser</cp:lastModifiedBy>
  <cp:revision>3</cp:revision>
  <dcterms:created xsi:type="dcterms:W3CDTF">2017-05-01T06:43:41Z</dcterms:created>
  <dcterms:modified xsi:type="dcterms:W3CDTF">2017-05-01T07:08:59Z</dcterms:modified>
</cp:coreProperties>
</file>